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60" r:id="rId4"/>
    <p:sldId id="274" r:id="rId5"/>
    <p:sldId id="258" r:id="rId6"/>
    <p:sldId id="262" r:id="rId7"/>
    <p:sldId id="259" r:id="rId8"/>
    <p:sldId id="263" r:id="rId9"/>
    <p:sldId id="261" r:id="rId10"/>
    <p:sldId id="264" r:id="rId11"/>
    <p:sldId id="265" r:id="rId12"/>
    <p:sldId id="266" r:id="rId13"/>
    <p:sldId id="269" r:id="rId14"/>
    <p:sldId id="267" r:id="rId15"/>
    <p:sldId id="268" r:id="rId16"/>
    <p:sldId id="270" r:id="rId17"/>
    <p:sldId id="271" r:id="rId18"/>
    <p:sldId id="272"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565"/>
  </p:normalViewPr>
  <p:slideViewPr>
    <p:cSldViewPr snapToGrid="0" snapToObjects="1">
      <p:cViewPr varScale="1">
        <p:scale>
          <a:sx n="120" d="100"/>
          <a:sy n="120" d="100"/>
        </p:scale>
        <p:origin x="25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tiff>
</file>

<file path=ppt/media/image11.png>
</file>

<file path=ppt/media/image12.png>
</file>

<file path=ppt/media/image2.tiff>
</file>

<file path=ppt/media/image3.tiff>
</file>

<file path=ppt/media/image4.png>
</file>

<file path=ppt/media/image5.sv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44ACB-F0C1-FB43-ADCA-646CB3018154}" type="datetimeFigureOut">
              <a:rPr lang="en-US" smtClean="0"/>
              <a:t>8/14/19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093724-1027-2048-BB88-8074379D28C9}" type="slidenum">
              <a:rPr lang="en-US" smtClean="0"/>
              <a:t>‹#›</a:t>
            </a:fld>
            <a:endParaRPr lang="en-US"/>
          </a:p>
        </p:txBody>
      </p:sp>
    </p:spTree>
    <p:extLst>
      <p:ext uri="{BB962C8B-B14F-4D97-AF65-F5344CB8AC3E}">
        <p14:creationId xmlns:p14="http://schemas.microsoft.com/office/powerpoint/2010/main" val="29462982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A093724-1027-2048-BB88-8074379D28C9}" type="slidenum">
              <a:rPr lang="en-US" smtClean="0"/>
              <a:t>3</a:t>
            </a:fld>
            <a:endParaRPr lang="en-US"/>
          </a:p>
        </p:txBody>
      </p:sp>
    </p:spTree>
    <p:extLst>
      <p:ext uri="{BB962C8B-B14F-4D97-AF65-F5344CB8AC3E}">
        <p14:creationId xmlns:p14="http://schemas.microsoft.com/office/powerpoint/2010/main" val="39283553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2B50F-758E-6D43-A72A-8AF0A9587E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B464CA-9782-C14C-BBA9-8549716EB8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B3D730-E9DD-8949-8E70-971476CCE481}"/>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5" name="Footer Placeholder 4">
            <a:extLst>
              <a:ext uri="{FF2B5EF4-FFF2-40B4-BE49-F238E27FC236}">
                <a16:creationId xmlns:a16="http://schemas.microsoft.com/office/drawing/2014/main" id="{F0A96190-13A6-8045-AA2D-5ED2F820D2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645BC4-F444-4642-AC83-D93222BBB22E}"/>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3760060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C6444-19A6-2F4E-8CD3-C9F02A3072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F09D378-43E6-CB44-8E80-1B97E3639DA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4AF0F2-4D0B-A847-9919-D6EE47AA1DC1}"/>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5" name="Footer Placeholder 4">
            <a:extLst>
              <a:ext uri="{FF2B5EF4-FFF2-40B4-BE49-F238E27FC236}">
                <a16:creationId xmlns:a16="http://schemas.microsoft.com/office/drawing/2014/main" id="{396B8AB9-F062-0B42-B127-AA8A21AC57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9B0A32-1C6A-3C41-A433-033344ACD0B0}"/>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1362914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583E1E-0807-1F43-9430-3C29C3A829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997947-E98E-6644-A105-7265BA0E7A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2F5BEE-4187-BA42-B4A2-B63C0D92B463}"/>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5" name="Footer Placeholder 4">
            <a:extLst>
              <a:ext uri="{FF2B5EF4-FFF2-40B4-BE49-F238E27FC236}">
                <a16:creationId xmlns:a16="http://schemas.microsoft.com/office/drawing/2014/main" id="{B5F8C828-E65B-1D4F-8D69-2D18CAF0E0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DE3D5E-F003-7244-BDCC-77B80F15B29F}"/>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3312556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26C9B-CCC5-2D48-8E05-913A146A08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34956A-C3E9-5646-973F-3F774D40F9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DE68B-068F-B845-A996-A318013DAF7B}"/>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5" name="Footer Placeholder 4">
            <a:extLst>
              <a:ext uri="{FF2B5EF4-FFF2-40B4-BE49-F238E27FC236}">
                <a16:creationId xmlns:a16="http://schemas.microsoft.com/office/drawing/2014/main" id="{FF36171E-8AEB-A04F-A56D-C781083EA1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1647BC-3714-A34B-B891-B4A84BD024E5}"/>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3059100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5906E-2D19-C94D-836B-0FB7B0765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9F58F5-0BC1-8C44-8A50-02BE592694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703105-039C-794B-AFE1-A2B7E821442D}"/>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5" name="Footer Placeholder 4">
            <a:extLst>
              <a:ext uri="{FF2B5EF4-FFF2-40B4-BE49-F238E27FC236}">
                <a16:creationId xmlns:a16="http://schemas.microsoft.com/office/drawing/2014/main" id="{D9C94C00-509E-9244-AD34-899A26A8B8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5D89CA-4225-6A4A-9F22-2237E62AB6B9}"/>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3093585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BB2EE-9CF2-BC42-9579-BC79E9E4E1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5266C6-C719-984A-B2FA-8BEABABBC20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B13E81-5C48-ED44-891C-AEC27C8313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59936F-F7C6-ED44-8202-60479AA26F68}"/>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6" name="Footer Placeholder 5">
            <a:extLst>
              <a:ext uri="{FF2B5EF4-FFF2-40B4-BE49-F238E27FC236}">
                <a16:creationId xmlns:a16="http://schemas.microsoft.com/office/drawing/2014/main" id="{0FC05698-6611-CE46-8F72-2BBCFD9978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8B09F7-84C2-B749-836F-23FD7558083F}"/>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1716030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F7CE5-8EDE-AE47-AA38-6EB7D276C6E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2DBF5F6-1F69-8748-8DDA-220564A10A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9079ED-4DC9-8244-AF8E-FE7115B15F7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44733C-57C1-DF45-8053-07C14A9AF7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9F6D2A1-EBC4-B84F-B1A8-4B650EBC87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694683C-A409-CF4B-9565-1E52968A3EDA}"/>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8" name="Footer Placeholder 7">
            <a:extLst>
              <a:ext uri="{FF2B5EF4-FFF2-40B4-BE49-F238E27FC236}">
                <a16:creationId xmlns:a16="http://schemas.microsoft.com/office/drawing/2014/main" id="{2F1A9C50-A673-CA4F-8B7E-1A6F3E0AA3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32C2F9F-B26B-414D-ACB8-A2CB972C9BC6}"/>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1771407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A4CE2-8443-AE42-B9D6-5FC4E5925B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29F8837-F2A8-8540-94B9-E270AAB81B4D}"/>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4" name="Footer Placeholder 3">
            <a:extLst>
              <a:ext uri="{FF2B5EF4-FFF2-40B4-BE49-F238E27FC236}">
                <a16:creationId xmlns:a16="http://schemas.microsoft.com/office/drawing/2014/main" id="{BE59B6FA-27D9-4345-A1BB-66E23926ACA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8BB41D1-23C0-4048-8D9D-987F2B147103}"/>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2402448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613464F-3F3E-6341-89B4-E192FFA32D32}"/>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3" name="Footer Placeholder 2">
            <a:extLst>
              <a:ext uri="{FF2B5EF4-FFF2-40B4-BE49-F238E27FC236}">
                <a16:creationId xmlns:a16="http://schemas.microsoft.com/office/drawing/2014/main" id="{9D38C215-C5B1-384D-AC28-7A7BA9E430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174BF5-9BF9-0D41-8199-67E880DE89A2}"/>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3294166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8E7E6-28F5-5F46-A27E-B8265FE5CF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7A71628-CADE-0B43-9FCF-01E326EA6C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A7C58C-1689-6B4F-8EAD-D33CCAB0BB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DF1FCC-6CE8-AE43-B67B-A6C457FC1F70}"/>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6" name="Footer Placeholder 5">
            <a:extLst>
              <a:ext uri="{FF2B5EF4-FFF2-40B4-BE49-F238E27FC236}">
                <a16:creationId xmlns:a16="http://schemas.microsoft.com/office/drawing/2014/main" id="{A4C3A18D-0846-3643-977F-FA39C8B8C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95E767-C693-3540-B1AA-ADEDA3A0B5D7}"/>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3635491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52C41-6E4B-5149-8CC2-EEED247120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B6F62A-B8B5-584A-A753-80D318D6E9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1749FE-E7F6-F140-860E-66DE247928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596DFC-6FA7-A54B-B4A8-54E0404AD058}"/>
              </a:ext>
            </a:extLst>
          </p:cNvPr>
          <p:cNvSpPr>
            <a:spLocks noGrp="1"/>
          </p:cNvSpPr>
          <p:nvPr>
            <p:ph type="dt" sz="half" idx="10"/>
          </p:nvPr>
        </p:nvSpPr>
        <p:spPr/>
        <p:txBody>
          <a:bodyPr/>
          <a:lstStyle/>
          <a:p>
            <a:fld id="{32E3D4A3-C966-0445-8F60-24CDA47FC20C}" type="datetimeFigureOut">
              <a:rPr lang="en-US" smtClean="0"/>
              <a:t>8/14/19</a:t>
            </a:fld>
            <a:endParaRPr lang="en-US"/>
          </a:p>
        </p:txBody>
      </p:sp>
      <p:sp>
        <p:nvSpPr>
          <p:cNvPr id="6" name="Footer Placeholder 5">
            <a:extLst>
              <a:ext uri="{FF2B5EF4-FFF2-40B4-BE49-F238E27FC236}">
                <a16:creationId xmlns:a16="http://schemas.microsoft.com/office/drawing/2014/main" id="{2A82A9AC-32AA-4A47-9037-6E69C592BB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AADD5-6922-2C4C-AFD9-562237D76258}"/>
              </a:ext>
            </a:extLst>
          </p:cNvPr>
          <p:cNvSpPr>
            <a:spLocks noGrp="1"/>
          </p:cNvSpPr>
          <p:nvPr>
            <p:ph type="sldNum" sz="quarter" idx="12"/>
          </p:nvPr>
        </p:nvSpPr>
        <p:spPr/>
        <p:txBody>
          <a:bodyPr/>
          <a:lstStyle/>
          <a:p>
            <a:fld id="{BABC40C8-F13B-F245-8CEC-C2312141D74C}" type="slidenum">
              <a:rPr lang="en-US" smtClean="0"/>
              <a:t>‹#›</a:t>
            </a:fld>
            <a:endParaRPr lang="en-US"/>
          </a:p>
        </p:txBody>
      </p:sp>
    </p:spTree>
    <p:extLst>
      <p:ext uri="{BB962C8B-B14F-4D97-AF65-F5344CB8AC3E}">
        <p14:creationId xmlns:p14="http://schemas.microsoft.com/office/powerpoint/2010/main" val="1568458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2F8567-E3CE-1547-976C-F0EA2FE8E6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B2EAAAD-8863-E24E-B5E2-C405375F88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65CCFC-79BF-1142-83E4-79F87CA528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E3D4A3-C966-0445-8F60-24CDA47FC20C}" type="datetimeFigureOut">
              <a:rPr lang="en-US" smtClean="0"/>
              <a:t>8/14/19</a:t>
            </a:fld>
            <a:endParaRPr lang="en-US"/>
          </a:p>
        </p:txBody>
      </p:sp>
      <p:sp>
        <p:nvSpPr>
          <p:cNvPr id="5" name="Footer Placeholder 4">
            <a:extLst>
              <a:ext uri="{FF2B5EF4-FFF2-40B4-BE49-F238E27FC236}">
                <a16:creationId xmlns:a16="http://schemas.microsoft.com/office/drawing/2014/main" id="{A3DEFDE4-47B2-1349-8F4B-CDA644442F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3275AD4-921D-B643-8183-D5A031FED2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BC40C8-F13B-F245-8CEC-C2312141D74C}" type="slidenum">
              <a:rPr lang="en-US" smtClean="0"/>
              <a:t>‹#›</a:t>
            </a:fld>
            <a:endParaRPr lang="en-US"/>
          </a:p>
        </p:txBody>
      </p:sp>
    </p:spTree>
    <p:extLst>
      <p:ext uri="{BB962C8B-B14F-4D97-AF65-F5344CB8AC3E}">
        <p14:creationId xmlns:p14="http://schemas.microsoft.com/office/powerpoint/2010/main" val="31428797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tif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A59BD4-C62C-FF46-A3F1-B34CCDC35BF6}"/>
              </a:ext>
            </a:extLst>
          </p:cNvPr>
          <p:cNvSpPr>
            <a:spLocks noGrp="1"/>
          </p:cNvSpPr>
          <p:nvPr>
            <p:ph type="ctrTitle"/>
          </p:nvPr>
        </p:nvSpPr>
        <p:spPr>
          <a:xfrm>
            <a:off x="1524000" y="1122362"/>
            <a:ext cx="9144000" cy="2840037"/>
          </a:xfrm>
        </p:spPr>
        <p:txBody>
          <a:bodyPr>
            <a:normAutofit/>
          </a:bodyPr>
          <a:lstStyle/>
          <a:p>
            <a:r>
              <a:rPr lang="en-US" sz="5800" dirty="0"/>
              <a:t>Graph-QL </a:t>
            </a:r>
          </a:p>
        </p:txBody>
      </p:sp>
      <p:sp>
        <p:nvSpPr>
          <p:cNvPr id="3" name="Subtitle 2">
            <a:extLst>
              <a:ext uri="{FF2B5EF4-FFF2-40B4-BE49-F238E27FC236}">
                <a16:creationId xmlns:a16="http://schemas.microsoft.com/office/drawing/2014/main" id="{A1F6FF84-03C6-6143-8DC8-4BAA96384C89}"/>
              </a:ext>
            </a:extLst>
          </p:cNvPr>
          <p:cNvSpPr>
            <a:spLocks noGrp="1"/>
          </p:cNvSpPr>
          <p:nvPr>
            <p:ph type="subTitle" idx="1"/>
          </p:nvPr>
        </p:nvSpPr>
        <p:spPr>
          <a:xfrm>
            <a:off x="1524000" y="4256436"/>
            <a:ext cx="9144000" cy="1600818"/>
          </a:xfrm>
        </p:spPr>
        <p:txBody>
          <a:bodyPr>
            <a:normAutofit/>
          </a:bodyPr>
          <a:lstStyle/>
          <a:p>
            <a:r>
              <a:rPr lang="en-US" dirty="0">
                <a:solidFill>
                  <a:schemeClr val="accent1"/>
                </a:solidFill>
              </a:rPr>
              <a:t>Resource exhaustion</a:t>
            </a:r>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465726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7">
            <a:extLst>
              <a:ext uri="{FF2B5EF4-FFF2-40B4-BE49-F238E27FC236}">
                <a16:creationId xmlns:a16="http://schemas.microsoft.com/office/drawing/2014/main" id="{1707FC24-6981-43D9-B525-C7832BA22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11449"/>
            <a:ext cx="4332307" cy="6179552"/>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3B381E-8908-B04A-8688-A56188F3EB71}"/>
              </a:ext>
            </a:extLst>
          </p:cNvPr>
          <p:cNvSpPr>
            <a:spLocks noGrp="1"/>
          </p:cNvSpPr>
          <p:nvPr>
            <p:ph type="title"/>
          </p:nvPr>
        </p:nvSpPr>
        <p:spPr>
          <a:xfrm>
            <a:off x="742950" y="742951"/>
            <a:ext cx="3476625" cy="4962524"/>
          </a:xfrm>
        </p:spPr>
        <p:txBody>
          <a:bodyPr vert="horz" lIns="91440" tIns="45720" rIns="91440" bIns="45720" rtlCol="0" anchor="ctr">
            <a:normAutofit/>
          </a:bodyPr>
          <a:lstStyle/>
          <a:p>
            <a:pPr algn="ctr"/>
            <a:r>
              <a:rPr lang="en-US" sz="4800" kern="1200">
                <a:solidFill>
                  <a:srgbClr val="FFFFFF"/>
                </a:solidFill>
                <a:latin typeface="+mj-lt"/>
                <a:ea typeface="+mj-ea"/>
                <a:cs typeface="+mj-cs"/>
              </a:rPr>
              <a:t>Response (all Posts)</a:t>
            </a:r>
            <a:endParaRPr lang="en-US" sz="4800" kern="1200" dirty="0">
              <a:solidFill>
                <a:srgbClr val="FFFFFF"/>
              </a:solidFill>
              <a:latin typeface="+mj-lt"/>
              <a:ea typeface="+mj-ea"/>
              <a:cs typeface="+mj-cs"/>
            </a:endParaRPr>
          </a:p>
        </p:txBody>
      </p:sp>
      <p:pic>
        <p:nvPicPr>
          <p:cNvPr id="6" name="Picture 5">
            <a:extLst>
              <a:ext uri="{FF2B5EF4-FFF2-40B4-BE49-F238E27FC236}">
                <a16:creationId xmlns:a16="http://schemas.microsoft.com/office/drawing/2014/main" id="{01D520A1-6B83-4542-BA60-199A293FA470}"/>
              </a:ext>
            </a:extLst>
          </p:cNvPr>
          <p:cNvPicPr>
            <a:picLocks noChangeAspect="1"/>
          </p:cNvPicPr>
          <p:nvPr/>
        </p:nvPicPr>
        <p:blipFill>
          <a:blip r:embed="rId2"/>
          <a:stretch>
            <a:fillRect/>
          </a:stretch>
        </p:blipFill>
        <p:spPr>
          <a:xfrm>
            <a:off x="5879800" y="492573"/>
            <a:ext cx="5101589" cy="5880796"/>
          </a:xfrm>
          <a:prstGeom prst="rect">
            <a:avLst/>
          </a:prstGeom>
        </p:spPr>
      </p:pic>
    </p:spTree>
    <p:extLst>
      <p:ext uri="{BB962C8B-B14F-4D97-AF65-F5344CB8AC3E}">
        <p14:creationId xmlns:p14="http://schemas.microsoft.com/office/powerpoint/2010/main" val="997822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B61B53E-66BF-A046-9AD2-F71EA68AA2D0}"/>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What can go wrong? </a:t>
            </a:r>
          </a:p>
        </p:txBody>
      </p:sp>
    </p:spTree>
    <p:extLst>
      <p:ext uri="{BB962C8B-B14F-4D97-AF65-F5344CB8AC3E}">
        <p14:creationId xmlns:p14="http://schemas.microsoft.com/office/powerpoint/2010/main" val="110796901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E5445C6-DD42-4979-86FF-03730E8C6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734" y="321733"/>
            <a:ext cx="11573488" cy="6214534"/>
          </a:xfrm>
          <a:prstGeom prst="rect">
            <a:avLst/>
          </a:prstGeom>
          <a:solidFill>
            <a:schemeClr val="bg1">
              <a:lumMod val="75000"/>
              <a:lumOff val="25000"/>
            </a:schemeClr>
          </a:solidFill>
          <a:ln w="127000" cap="sq" cmpd="thinThick">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855F88-BD96-3241-B2B7-3226B710AB0B}"/>
              </a:ext>
            </a:extLst>
          </p:cNvPr>
          <p:cNvSpPr>
            <a:spLocks noGrp="1"/>
          </p:cNvSpPr>
          <p:nvPr>
            <p:ph type="title"/>
          </p:nvPr>
        </p:nvSpPr>
        <p:spPr>
          <a:xfrm>
            <a:off x="1524000" y="1122362"/>
            <a:ext cx="9144000" cy="2840037"/>
          </a:xfrm>
        </p:spPr>
        <p:txBody>
          <a:bodyPr vert="horz" lIns="91440" tIns="45720" rIns="91440" bIns="45720" rtlCol="0" anchor="b">
            <a:normAutofit/>
          </a:bodyPr>
          <a:lstStyle/>
          <a:p>
            <a:pPr algn="ctr"/>
            <a:r>
              <a:rPr lang="en-US" sz="5800" kern="1200">
                <a:solidFill>
                  <a:schemeClr val="tx1"/>
                </a:solidFill>
                <a:latin typeface="+mj-lt"/>
                <a:ea typeface="+mj-ea"/>
                <a:cs typeface="+mj-cs"/>
              </a:rPr>
              <a:t>DEMO</a:t>
            </a:r>
          </a:p>
        </p:txBody>
      </p:sp>
      <p:cxnSp>
        <p:nvCxnSpPr>
          <p:cNvPr id="12" name="Straight Connector 11">
            <a:extLst>
              <a:ext uri="{FF2B5EF4-FFF2-40B4-BE49-F238E27FC236}">
                <a16:creationId xmlns:a16="http://schemas.microsoft.com/office/drawing/2014/main" id="{45000665-DFC7-417E-8FD7-516A0F15C9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4109417"/>
            <a:ext cx="2743200" cy="0"/>
          </a:xfrm>
          <a:prstGeom prst="line">
            <a:avLst/>
          </a:prstGeom>
          <a:ln w="12700">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0750252"/>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55F88-BD96-3241-B2B7-3226B710AB0B}"/>
              </a:ext>
            </a:extLst>
          </p:cNvPr>
          <p:cNvSpPr>
            <a:spLocks noGrp="1"/>
          </p:cNvSpPr>
          <p:nvPr>
            <p:ph type="title"/>
          </p:nvPr>
        </p:nvSpPr>
        <p:spPr>
          <a:xfrm>
            <a:off x="1524000" y="1122362"/>
            <a:ext cx="9144000" cy="2840037"/>
          </a:xfrm>
        </p:spPr>
        <p:txBody>
          <a:bodyPr vert="horz" lIns="91440" tIns="45720" rIns="91440" bIns="45720" rtlCol="0" anchor="b">
            <a:normAutofit/>
          </a:bodyPr>
          <a:lstStyle/>
          <a:p>
            <a:pPr algn="ctr"/>
            <a:r>
              <a:rPr lang="en-US" sz="5800" dirty="0"/>
              <a:t>Let’s fix it</a:t>
            </a:r>
            <a:endParaRPr lang="en-US" sz="5800" kern="1200" dirty="0">
              <a:solidFill>
                <a:schemeClr val="tx1"/>
              </a:solidFill>
              <a:latin typeface="+mj-lt"/>
              <a:ea typeface="+mj-ea"/>
              <a:cs typeface="+mj-cs"/>
            </a:endParaRPr>
          </a:p>
        </p:txBody>
      </p:sp>
    </p:spTree>
    <p:extLst>
      <p:ext uri="{BB962C8B-B14F-4D97-AF65-F5344CB8AC3E}">
        <p14:creationId xmlns:p14="http://schemas.microsoft.com/office/powerpoint/2010/main" val="3335003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C35D494-AF06-714F-BBB8-27FFEA029CDB}"/>
              </a:ext>
            </a:extLst>
          </p:cNvPr>
          <p:cNvSpPr>
            <a:spLocks noGrp="1"/>
          </p:cNvSpPr>
          <p:nvPr>
            <p:ph type="title"/>
          </p:nvPr>
        </p:nvSpPr>
        <p:spPr/>
        <p:txBody>
          <a:bodyPr/>
          <a:lstStyle/>
          <a:p>
            <a:r>
              <a:rPr lang="en-US" dirty="0"/>
              <a:t>Fix 1: Limit the Maximum Query Depth	</a:t>
            </a:r>
          </a:p>
        </p:txBody>
      </p:sp>
      <p:pic>
        <p:nvPicPr>
          <p:cNvPr id="9" name="Picture 8">
            <a:extLst>
              <a:ext uri="{FF2B5EF4-FFF2-40B4-BE49-F238E27FC236}">
                <a16:creationId xmlns:a16="http://schemas.microsoft.com/office/drawing/2014/main" id="{2DA75DCF-6A77-EC47-8162-1366A24CF85C}"/>
              </a:ext>
            </a:extLst>
          </p:cNvPr>
          <p:cNvPicPr>
            <a:picLocks noChangeAspect="1"/>
          </p:cNvPicPr>
          <p:nvPr/>
        </p:nvPicPr>
        <p:blipFill>
          <a:blip r:embed="rId2"/>
          <a:stretch>
            <a:fillRect/>
          </a:stretch>
        </p:blipFill>
        <p:spPr>
          <a:xfrm>
            <a:off x="838200" y="1910659"/>
            <a:ext cx="3829622" cy="3611153"/>
          </a:xfrm>
          <a:prstGeom prst="rect">
            <a:avLst/>
          </a:prstGeom>
        </p:spPr>
      </p:pic>
      <p:pic>
        <p:nvPicPr>
          <p:cNvPr id="14" name="Picture 13">
            <a:extLst>
              <a:ext uri="{FF2B5EF4-FFF2-40B4-BE49-F238E27FC236}">
                <a16:creationId xmlns:a16="http://schemas.microsoft.com/office/drawing/2014/main" id="{8A5683B3-2803-2B44-ABED-61A34469D9BB}"/>
              </a:ext>
            </a:extLst>
          </p:cNvPr>
          <p:cNvPicPr>
            <a:picLocks noChangeAspect="1"/>
          </p:cNvPicPr>
          <p:nvPr/>
        </p:nvPicPr>
        <p:blipFill>
          <a:blip r:embed="rId3"/>
          <a:stretch>
            <a:fillRect/>
          </a:stretch>
        </p:blipFill>
        <p:spPr>
          <a:xfrm>
            <a:off x="5322887" y="2676559"/>
            <a:ext cx="6707188" cy="1504882"/>
          </a:xfrm>
          <a:prstGeom prst="rect">
            <a:avLst/>
          </a:prstGeom>
        </p:spPr>
      </p:pic>
    </p:spTree>
    <p:extLst>
      <p:ext uri="{BB962C8B-B14F-4D97-AF65-F5344CB8AC3E}">
        <p14:creationId xmlns:p14="http://schemas.microsoft.com/office/powerpoint/2010/main" val="2731394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86575-1550-814B-B534-6AE8887B6CB3}"/>
              </a:ext>
            </a:extLst>
          </p:cNvPr>
          <p:cNvSpPr>
            <a:spLocks noGrp="1"/>
          </p:cNvSpPr>
          <p:nvPr>
            <p:ph type="title"/>
          </p:nvPr>
        </p:nvSpPr>
        <p:spPr/>
        <p:txBody>
          <a:bodyPr/>
          <a:lstStyle/>
          <a:p>
            <a:r>
              <a:rPr lang="en-US" dirty="0"/>
              <a:t>Limit Maximum Query Depth</a:t>
            </a:r>
          </a:p>
        </p:txBody>
      </p:sp>
      <p:sp>
        <p:nvSpPr>
          <p:cNvPr id="3" name="Content Placeholder 2">
            <a:extLst>
              <a:ext uri="{FF2B5EF4-FFF2-40B4-BE49-F238E27FC236}">
                <a16:creationId xmlns:a16="http://schemas.microsoft.com/office/drawing/2014/main" id="{D00FADCC-7CB6-ED49-B1C3-AE94A337D29E}"/>
              </a:ext>
            </a:extLst>
          </p:cNvPr>
          <p:cNvSpPr>
            <a:spLocks noGrp="1"/>
          </p:cNvSpPr>
          <p:nvPr>
            <p:ph sz="half" idx="1"/>
          </p:nvPr>
        </p:nvSpPr>
        <p:spPr/>
        <p:txBody>
          <a:bodyPr/>
          <a:lstStyle/>
          <a:p>
            <a:r>
              <a:rPr lang="en-US" b="1" dirty="0"/>
              <a:t>Pros</a:t>
            </a:r>
          </a:p>
          <a:p>
            <a:endParaRPr lang="en-US" dirty="0"/>
          </a:p>
          <a:p>
            <a:r>
              <a:rPr lang="en-US" dirty="0"/>
              <a:t>Because the AST is statically analyzed the query is never executed</a:t>
            </a:r>
          </a:p>
        </p:txBody>
      </p:sp>
      <p:sp>
        <p:nvSpPr>
          <p:cNvPr id="4" name="Content Placeholder 3">
            <a:extLst>
              <a:ext uri="{FF2B5EF4-FFF2-40B4-BE49-F238E27FC236}">
                <a16:creationId xmlns:a16="http://schemas.microsoft.com/office/drawing/2014/main" id="{4F599FBE-1AFE-E246-9824-F1D11E7084E0}"/>
              </a:ext>
            </a:extLst>
          </p:cNvPr>
          <p:cNvSpPr>
            <a:spLocks noGrp="1"/>
          </p:cNvSpPr>
          <p:nvPr>
            <p:ph sz="half" idx="2"/>
          </p:nvPr>
        </p:nvSpPr>
        <p:spPr/>
        <p:txBody>
          <a:bodyPr/>
          <a:lstStyle/>
          <a:p>
            <a:r>
              <a:rPr lang="en-US" b="1" dirty="0"/>
              <a:t>Cons</a:t>
            </a:r>
          </a:p>
          <a:p>
            <a:endParaRPr lang="en-US" dirty="0"/>
          </a:p>
          <a:p>
            <a:r>
              <a:rPr lang="en-US" dirty="0"/>
              <a:t>It’s very difficult to cover all the possible query combinations</a:t>
            </a:r>
          </a:p>
        </p:txBody>
      </p:sp>
    </p:spTree>
    <p:extLst>
      <p:ext uri="{BB962C8B-B14F-4D97-AF65-F5344CB8AC3E}">
        <p14:creationId xmlns:p14="http://schemas.microsoft.com/office/powerpoint/2010/main" val="88723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6D649-094E-DB47-A209-748DAA643064}"/>
              </a:ext>
            </a:extLst>
          </p:cNvPr>
          <p:cNvSpPr>
            <a:spLocks noGrp="1"/>
          </p:cNvSpPr>
          <p:nvPr>
            <p:ph type="title"/>
          </p:nvPr>
        </p:nvSpPr>
        <p:spPr/>
        <p:txBody>
          <a:bodyPr/>
          <a:lstStyle/>
          <a:p>
            <a:r>
              <a:rPr lang="en-US" dirty="0"/>
              <a:t>Fix 2: Calculate Query Complexity	</a:t>
            </a:r>
          </a:p>
        </p:txBody>
      </p:sp>
      <p:pic>
        <p:nvPicPr>
          <p:cNvPr id="7" name="Picture 6">
            <a:extLst>
              <a:ext uri="{FF2B5EF4-FFF2-40B4-BE49-F238E27FC236}">
                <a16:creationId xmlns:a16="http://schemas.microsoft.com/office/drawing/2014/main" id="{4CD51563-A02E-7C4B-B8C0-A24DA5460874}"/>
              </a:ext>
            </a:extLst>
          </p:cNvPr>
          <p:cNvPicPr>
            <a:picLocks noChangeAspect="1"/>
          </p:cNvPicPr>
          <p:nvPr/>
        </p:nvPicPr>
        <p:blipFill>
          <a:blip r:embed="rId2"/>
          <a:stretch>
            <a:fillRect/>
          </a:stretch>
        </p:blipFill>
        <p:spPr>
          <a:xfrm>
            <a:off x="2564003" y="2295783"/>
            <a:ext cx="7063994" cy="2266434"/>
          </a:xfrm>
          <a:prstGeom prst="rect">
            <a:avLst/>
          </a:prstGeom>
        </p:spPr>
      </p:pic>
      <p:sp>
        <p:nvSpPr>
          <p:cNvPr id="8" name="TextBox 7">
            <a:extLst>
              <a:ext uri="{FF2B5EF4-FFF2-40B4-BE49-F238E27FC236}">
                <a16:creationId xmlns:a16="http://schemas.microsoft.com/office/drawing/2014/main" id="{8B721B3C-5182-5145-91F6-BC73A40C9C24}"/>
              </a:ext>
            </a:extLst>
          </p:cNvPr>
          <p:cNvSpPr txBox="1"/>
          <p:nvPr/>
        </p:nvSpPr>
        <p:spPr>
          <a:xfrm>
            <a:off x="792480" y="5522976"/>
            <a:ext cx="8169672" cy="369332"/>
          </a:xfrm>
          <a:prstGeom prst="rect">
            <a:avLst/>
          </a:prstGeom>
          <a:noFill/>
        </p:spPr>
        <p:txBody>
          <a:bodyPr wrap="none" rtlCol="0">
            <a:spAutoFit/>
          </a:bodyPr>
          <a:lstStyle/>
          <a:p>
            <a:r>
              <a:rPr lang="en-US" dirty="0"/>
              <a:t>Allow only low query complexity. If we set query complexity to 4 this query would fail</a:t>
            </a:r>
          </a:p>
        </p:txBody>
      </p:sp>
    </p:spTree>
    <p:extLst>
      <p:ext uri="{BB962C8B-B14F-4D97-AF65-F5344CB8AC3E}">
        <p14:creationId xmlns:p14="http://schemas.microsoft.com/office/powerpoint/2010/main" val="27132061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F8915-AF4B-9940-A0B3-83B7849CC158}"/>
              </a:ext>
            </a:extLst>
          </p:cNvPr>
          <p:cNvSpPr>
            <a:spLocks noGrp="1"/>
          </p:cNvSpPr>
          <p:nvPr>
            <p:ph type="title"/>
          </p:nvPr>
        </p:nvSpPr>
        <p:spPr/>
        <p:txBody>
          <a:bodyPr/>
          <a:lstStyle/>
          <a:p>
            <a:r>
              <a:rPr lang="en-US" dirty="0"/>
              <a:t>Calculate Query Complexity</a:t>
            </a:r>
          </a:p>
        </p:txBody>
      </p:sp>
      <p:sp>
        <p:nvSpPr>
          <p:cNvPr id="4" name="Content Placeholder 3">
            <a:extLst>
              <a:ext uri="{FF2B5EF4-FFF2-40B4-BE49-F238E27FC236}">
                <a16:creationId xmlns:a16="http://schemas.microsoft.com/office/drawing/2014/main" id="{AEB8B75E-C262-8547-8209-FA514CCBEA10}"/>
              </a:ext>
            </a:extLst>
          </p:cNvPr>
          <p:cNvSpPr>
            <a:spLocks noGrp="1"/>
          </p:cNvSpPr>
          <p:nvPr>
            <p:ph sz="half" idx="1"/>
          </p:nvPr>
        </p:nvSpPr>
        <p:spPr/>
        <p:txBody>
          <a:bodyPr/>
          <a:lstStyle/>
          <a:p>
            <a:r>
              <a:rPr lang="en-US" dirty="0"/>
              <a:t>Pros</a:t>
            </a:r>
          </a:p>
          <a:p>
            <a:endParaRPr lang="en-US" dirty="0"/>
          </a:p>
          <a:p>
            <a:r>
              <a:rPr lang="en-US" dirty="0"/>
              <a:t>Covers more scenarios </a:t>
            </a:r>
          </a:p>
          <a:p>
            <a:r>
              <a:rPr lang="en-US" dirty="0"/>
              <a:t>Do not execute the query</a:t>
            </a:r>
          </a:p>
        </p:txBody>
      </p:sp>
      <p:sp>
        <p:nvSpPr>
          <p:cNvPr id="5" name="Content Placeholder 4">
            <a:extLst>
              <a:ext uri="{FF2B5EF4-FFF2-40B4-BE49-F238E27FC236}">
                <a16:creationId xmlns:a16="http://schemas.microsoft.com/office/drawing/2014/main" id="{E8D2A19C-F58D-E04B-A127-DDAD084865AF}"/>
              </a:ext>
            </a:extLst>
          </p:cNvPr>
          <p:cNvSpPr>
            <a:spLocks noGrp="1"/>
          </p:cNvSpPr>
          <p:nvPr>
            <p:ph sz="half" idx="2"/>
          </p:nvPr>
        </p:nvSpPr>
        <p:spPr/>
        <p:txBody>
          <a:bodyPr/>
          <a:lstStyle/>
          <a:p>
            <a:r>
              <a:rPr lang="en-US" dirty="0"/>
              <a:t>Cons</a:t>
            </a:r>
          </a:p>
          <a:p>
            <a:endParaRPr lang="en-US" dirty="0"/>
          </a:p>
          <a:p>
            <a:r>
              <a:rPr lang="en-US" dirty="0"/>
              <a:t>Hard to maintain</a:t>
            </a:r>
          </a:p>
          <a:p>
            <a:r>
              <a:rPr lang="en-US" dirty="0"/>
              <a:t>Difficult to calculate</a:t>
            </a:r>
          </a:p>
          <a:p>
            <a:r>
              <a:rPr lang="en-US" dirty="0"/>
              <a:t>Mutations can be tricky :/</a:t>
            </a:r>
          </a:p>
        </p:txBody>
      </p:sp>
    </p:spTree>
    <p:extLst>
      <p:ext uri="{BB962C8B-B14F-4D97-AF65-F5344CB8AC3E}">
        <p14:creationId xmlns:p14="http://schemas.microsoft.com/office/powerpoint/2010/main" val="11692728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D8832E-0847-8C4A-8F56-B424B1009F4E}"/>
              </a:ext>
            </a:extLst>
          </p:cNvPr>
          <p:cNvSpPr>
            <a:spLocks noGrp="1"/>
          </p:cNvSpPr>
          <p:nvPr>
            <p:ph type="title"/>
          </p:nvPr>
        </p:nvSpPr>
        <p:spPr/>
        <p:txBody>
          <a:bodyPr>
            <a:normAutofit/>
          </a:bodyPr>
          <a:lstStyle/>
          <a:p>
            <a:r>
              <a:rPr lang="en-US" dirty="0"/>
              <a:t>Fix 3: Throttling Based on Server Time</a:t>
            </a:r>
          </a:p>
        </p:txBody>
      </p:sp>
    </p:spTree>
    <p:extLst>
      <p:ext uri="{BB962C8B-B14F-4D97-AF65-F5344CB8AC3E}">
        <p14:creationId xmlns:p14="http://schemas.microsoft.com/office/powerpoint/2010/main" val="27843990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A9609-3464-AB4C-A4A8-91078B044060}"/>
              </a:ext>
            </a:extLst>
          </p:cNvPr>
          <p:cNvSpPr>
            <a:spLocks noGrp="1"/>
          </p:cNvSpPr>
          <p:nvPr>
            <p:ph type="title"/>
          </p:nvPr>
        </p:nvSpPr>
        <p:spPr/>
        <p:txBody>
          <a:bodyPr/>
          <a:lstStyle/>
          <a:p>
            <a:r>
              <a:rPr lang="en-US" dirty="0"/>
              <a:t>Audit your query before production</a:t>
            </a:r>
          </a:p>
        </p:txBody>
      </p:sp>
      <p:sp>
        <p:nvSpPr>
          <p:cNvPr id="3" name="Content Placeholder 2">
            <a:extLst>
              <a:ext uri="{FF2B5EF4-FFF2-40B4-BE49-F238E27FC236}">
                <a16:creationId xmlns:a16="http://schemas.microsoft.com/office/drawing/2014/main" id="{18BDEB7D-92C5-6F49-BE1F-ECBE3BE74CF6}"/>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A0F522EE-C88E-7144-8A70-53338B20E57F}"/>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2222938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B2412C-3E99-4043-B139-547D5C7F1EC0}"/>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Resource Exhaustion (DoS)</a:t>
            </a:r>
          </a:p>
        </p:txBody>
      </p:sp>
      <p:cxnSp>
        <p:nvCxnSpPr>
          <p:cNvPr id="12" name="Straight Connector 11">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58F3BA08-C176-C34C-A1DE-447F5C7819BC}"/>
              </a:ext>
            </a:extLst>
          </p:cNvPr>
          <p:cNvSpPr>
            <a:spLocks noGrp="1"/>
          </p:cNvSpPr>
          <p:nvPr>
            <p:ph idx="1"/>
          </p:nvPr>
        </p:nvSpPr>
        <p:spPr>
          <a:xfrm>
            <a:off x="4976031" y="963877"/>
            <a:ext cx="6377769" cy="4930246"/>
          </a:xfrm>
        </p:spPr>
        <p:txBody>
          <a:bodyPr anchor="ctr">
            <a:normAutofit/>
          </a:bodyPr>
          <a:lstStyle/>
          <a:p>
            <a:r>
              <a:rPr lang="en-US" sz="2400" dirty="0" err="1"/>
              <a:t>GraphQL</a:t>
            </a:r>
            <a:r>
              <a:rPr lang="en-US" sz="2400" dirty="0"/>
              <a:t> does not provide any inherited mechanism to prevent an user to create huge queries, or use redundancy to create complex statement that the application will have trouble to serve, till it crashes. </a:t>
            </a:r>
          </a:p>
          <a:p>
            <a:endParaRPr lang="en-US" sz="2400" dirty="0"/>
          </a:p>
        </p:txBody>
      </p:sp>
    </p:spTree>
    <p:extLst>
      <p:ext uri="{BB962C8B-B14F-4D97-AF65-F5344CB8AC3E}">
        <p14:creationId xmlns:p14="http://schemas.microsoft.com/office/powerpoint/2010/main" val="33741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AA273-02BB-054E-A55A-EC3674FC55DF}"/>
              </a:ext>
            </a:extLst>
          </p:cNvPr>
          <p:cNvSpPr>
            <a:spLocks noGrp="1"/>
          </p:cNvSpPr>
          <p:nvPr>
            <p:ph type="title"/>
          </p:nvPr>
        </p:nvSpPr>
        <p:spPr>
          <a:xfrm>
            <a:off x="1803662" y="5118754"/>
            <a:ext cx="8584676" cy="1044301"/>
          </a:xfrm>
        </p:spPr>
        <p:txBody>
          <a:bodyPr vert="horz" lIns="91440" tIns="45720" rIns="91440" bIns="45720" rtlCol="0" anchor="t">
            <a:normAutofit/>
          </a:bodyPr>
          <a:lstStyle/>
          <a:p>
            <a:pPr algn="ctr"/>
            <a:r>
              <a:rPr lang="en-US" sz="4800" dirty="0"/>
              <a:t>What’s on our app</a:t>
            </a:r>
          </a:p>
        </p:txBody>
      </p:sp>
      <p:sp>
        <p:nvSpPr>
          <p:cNvPr id="15" name="Oval 14">
            <a:extLst>
              <a:ext uri="{FF2B5EF4-FFF2-40B4-BE49-F238E27FC236}">
                <a16:creationId xmlns:a16="http://schemas.microsoft.com/office/drawing/2014/main" id="{0C45045A-6083-4B3E-956A-675823375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744" y="832894"/>
            <a:ext cx="3300984" cy="33009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EBD2B2B2-1395-4E7B-87A0-BD34551C01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5336" y="997486"/>
            <a:ext cx="2971800" cy="2971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Oval 18">
            <a:extLst>
              <a:ext uri="{FF2B5EF4-FFF2-40B4-BE49-F238E27FC236}">
                <a16:creationId xmlns:a16="http://schemas.microsoft.com/office/drawing/2014/main" id="{42875DDC-0225-45F8-B745-78688F2D1A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45509" y="832894"/>
            <a:ext cx="3300984" cy="33009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val 20">
            <a:extLst>
              <a:ext uri="{FF2B5EF4-FFF2-40B4-BE49-F238E27FC236}">
                <a16:creationId xmlns:a16="http://schemas.microsoft.com/office/drawing/2014/main" id="{4F329563-0961-4426-90D2-2DF4888E5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0101" y="997486"/>
            <a:ext cx="2971800" cy="2971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548417CF-B15C-A94D-A6A6-BEF70D39DA4E}"/>
              </a:ext>
            </a:extLst>
          </p:cNvPr>
          <p:cNvPicPr>
            <a:picLocks noChangeAspect="1"/>
          </p:cNvPicPr>
          <p:nvPr/>
        </p:nvPicPr>
        <p:blipFill>
          <a:blip r:embed="rId3"/>
          <a:stretch>
            <a:fillRect/>
          </a:stretch>
        </p:blipFill>
        <p:spPr>
          <a:xfrm>
            <a:off x="1425835" y="1966125"/>
            <a:ext cx="1837944" cy="1033843"/>
          </a:xfrm>
          <a:prstGeom prst="rect">
            <a:avLst/>
          </a:prstGeom>
        </p:spPr>
      </p:pic>
      <p:sp>
        <p:nvSpPr>
          <p:cNvPr id="23" name="Oval 22">
            <a:extLst>
              <a:ext uri="{FF2B5EF4-FFF2-40B4-BE49-F238E27FC236}">
                <a16:creationId xmlns:a16="http://schemas.microsoft.com/office/drawing/2014/main" id="{12617755-D451-4BAF-9B55-518297BFF4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0273" y="832894"/>
            <a:ext cx="3300984" cy="33009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val 24">
            <a:extLst>
              <a:ext uri="{FF2B5EF4-FFF2-40B4-BE49-F238E27FC236}">
                <a16:creationId xmlns:a16="http://schemas.microsoft.com/office/drawing/2014/main" id="{86C062C2-3673-4248-BE21-B51B16E63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24865" y="997486"/>
            <a:ext cx="2971800" cy="2971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EAE5A91A-8457-F542-9E03-E8D690D06552}"/>
              </a:ext>
            </a:extLst>
          </p:cNvPr>
          <p:cNvPicPr>
            <a:picLocks noChangeAspect="1"/>
          </p:cNvPicPr>
          <p:nvPr/>
        </p:nvPicPr>
        <p:blipFill>
          <a:blip r:embed="rId4"/>
          <a:stretch>
            <a:fillRect/>
          </a:stretch>
        </p:blipFill>
        <p:spPr>
          <a:xfrm>
            <a:off x="8891793" y="2048833"/>
            <a:ext cx="1837944" cy="868428"/>
          </a:xfrm>
          <a:prstGeom prst="rect">
            <a:avLst/>
          </a:prstGeom>
        </p:spPr>
      </p:pic>
      <p:pic>
        <p:nvPicPr>
          <p:cNvPr id="4" name="Picture 3">
            <a:extLst>
              <a:ext uri="{FF2B5EF4-FFF2-40B4-BE49-F238E27FC236}">
                <a16:creationId xmlns:a16="http://schemas.microsoft.com/office/drawing/2014/main" id="{1662F7E9-988A-F448-818F-FEDFE085D7BA}"/>
              </a:ext>
            </a:extLst>
          </p:cNvPr>
          <p:cNvPicPr>
            <a:picLocks noChangeAspect="1"/>
          </p:cNvPicPr>
          <p:nvPr/>
        </p:nvPicPr>
        <p:blipFill>
          <a:blip r:embed="rId5"/>
          <a:stretch>
            <a:fillRect/>
          </a:stretch>
        </p:blipFill>
        <p:spPr>
          <a:xfrm>
            <a:off x="5150199" y="1564413"/>
            <a:ext cx="1837266" cy="1837266"/>
          </a:xfrm>
          <a:prstGeom prst="rect">
            <a:avLst/>
          </a:prstGeom>
        </p:spPr>
      </p:pic>
    </p:spTree>
    <p:extLst>
      <p:ext uri="{BB962C8B-B14F-4D97-AF65-F5344CB8AC3E}">
        <p14:creationId xmlns:p14="http://schemas.microsoft.com/office/powerpoint/2010/main" val="119899098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B32A67F-3598-4A13-8552-DA884FFCC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C2866B-B4A7-9844-81B6-E7F46418D06C}"/>
              </a:ext>
            </a:extLst>
          </p:cNvPr>
          <p:cNvSpPr>
            <a:spLocks noGrp="1"/>
          </p:cNvSpPr>
          <p:nvPr>
            <p:ph type="title"/>
          </p:nvPr>
        </p:nvSpPr>
        <p:spPr>
          <a:xfrm>
            <a:off x="804673" y="3320859"/>
            <a:ext cx="4573475" cy="2076333"/>
          </a:xfrm>
        </p:spPr>
        <p:txBody>
          <a:bodyPr vert="horz" lIns="91440" tIns="45720" rIns="91440" bIns="45720" rtlCol="0" anchor="t">
            <a:normAutofit/>
          </a:bodyPr>
          <a:lstStyle/>
          <a:p>
            <a:r>
              <a:rPr lang="en-US" sz="4800" kern="1200" dirty="0">
                <a:solidFill>
                  <a:schemeClr val="bg1"/>
                </a:solidFill>
                <a:latin typeface="+mj-lt"/>
                <a:ea typeface="+mj-ea"/>
                <a:cs typeface="+mj-cs"/>
              </a:rPr>
              <a:t>Architecture</a:t>
            </a:r>
          </a:p>
        </p:txBody>
      </p:sp>
      <p:sp>
        <p:nvSpPr>
          <p:cNvPr id="12" name="Freeform: Shape 11">
            <a:extLst>
              <a:ext uri="{FF2B5EF4-FFF2-40B4-BE49-F238E27FC236}">
                <a16:creationId xmlns:a16="http://schemas.microsoft.com/office/drawing/2014/main" id="{BCC55ACC-A2F6-403C-A3A4-D59B3734D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57312" y="381000"/>
            <a:ext cx="6334689" cy="6477000"/>
          </a:xfrm>
          <a:custGeom>
            <a:avLst/>
            <a:gdLst>
              <a:gd name="connsiteX0" fmla="*/ 3561588 w 6334689"/>
              <a:gd name="connsiteY0" fmla="*/ 0 h 6477000"/>
              <a:gd name="connsiteX1" fmla="*/ 6309883 w 6334689"/>
              <a:gd name="connsiteY1" fmla="*/ 1296087 h 6477000"/>
              <a:gd name="connsiteX2" fmla="*/ 6334689 w 6334689"/>
              <a:gd name="connsiteY2" fmla="*/ 1329261 h 6477000"/>
              <a:gd name="connsiteX3" fmla="*/ 6334689 w 6334689"/>
              <a:gd name="connsiteY3" fmla="*/ 5793916 h 6477000"/>
              <a:gd name="connsiteX4" fmla="*/ 6309883 w 6334689"/>
              <a:gd name="connsiteY4" fmla="*/ 5827089 h 6477000"/>
              <a:gd name="connsiteX5" fmla="*/ 5760467 w 6334689"/>
              <a:gd name="connsiteY5" fmla="*/ 6363539 h 6477000"/>
              <a:gd name="connsiteX6" fmla="*/ 5607796 w 6334689"/>
              <a:gd name="connsiteY6" fmla="*/ 6477000 h 6477000"/>
              <a:gd name="connsiteX7" fmla="*/ 1519571 w 6334689"/>
              <a:gd name="connsiteY7" fmla="*/ 6477000 h 6477000"/>
              <a:gd name="connsiteX8" fmla="*/ 1296088 w 6334689"/>
              <a:gd name="connsiteY8" fmla="*/ 6309883 h 6477000"/>
              <a:gd name="connsiteX9" fmla="*/ 0 w 6334689"/>
              <a:gd name="connsiteY9" fmla="*/ 3561588 h 6477000"/>
              <a:gd name="connsiteX10" fmla="*/ 3561588 w 6334689"/>
              <a:gd name="connsiteY10" fmla="*/ 0 h 647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34689" h="6477000">
                <a:moveTo>
                  <a:pt x="3561588" y="0"/>
                </a:moveTo>
                <a:cubicBezTo>
                  <a:pt x="4668032" y="0"/>
                  <a:pt x="5656635" y="504534"/>
                  <a:pt x="6309883" y="1296087"/>
                </a:cubicBezTo>
                <a:lnTo>
                  <a:pt x="6334689" y="1329261"/>
                </a:lnTo>
                <a:lnTo>
                  <a:pt x="6334689" y="5793916"/>
                </a:lnTo>
                <a:lnTo>
                  <a:pt x="6309883" y="5827089"/>
                </a:lnTo>
                <a:cubicBezTo>
                  <a:pt x="6146571" y="6024977"/>
                  <a:pt x="5962299" y="6204927"/>
                  <a:pt x="5760467" y="6363539"/>
                </a:cubicBezTo>
                <a:lnTo>
                  <a:pt x="5607796" y="6477000"/>
                </a:lnTo>
                <a:lnTo>
                  <a:pt x="1519571" y="6477000"/>
                </a:lnTo>
                <a:lnTo>
                  <a:pt x="1296088" y="6309883"/>
                </a:lnTo>
                <a:cubicBezTo>
                  <a:pt x="504535" y="5656635"/>
                  <a:pt x="0" y="4668032"/>
                  <a:pt x="0" y="3561588"/>
                </a:cubicBezTo>
                <a:cubicBezTo>
                  <a:pt x="0" y="1594577"/>
                  <a:pt x="1594577" y="0"/>
                  <a:pt x="3561588" y="0"/>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598EBA13-C937-430B-9523-439FE21096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1086" y="544777"/>
            <a:ext cx="6170914" cy="6313225"/>
          </a:xfrm>
          <a:custGeom>
            <a:avLst/>
            <a:gdLst>
              <a:gd name="connsiteX0" fmla="*/ 3397813 w 6170914"/>
              <a:gd name="connsiteY0" fmla="*/ 0 h 6313225"/>
              <a:gd name="connsiteX1" fmla="*/ 6019731 w 6170914"/>
              <a:gd name="connsiteY1" fmla="*/ 1236489 h 6313225"/>
              <a:gd name="connsiteX2" fmla="*/ 6170914 w 6170914"/>
              <a:gd name="connsiteY2" fmla="*/ 1438663 h 6313225"/>
              <a:gd name="connsiteX3" fmla="*/ 6170914 w 6170914"/>
              <a:gd name="connsiteY3" fmla="*/ 5356963 h 6313225"/>
              <a:gd name="connsiteX4" fmla="*/ 6019731 w 6170914"/>
              <a:gd name="connsiteY4" fmla="*/ 5559138 h 6313225"/>
              <a:gd name="connsiteX5" fmla="*/ 5194591 w 6170914"/>
              <a:gd name="connsiteY5" fmla="*/ 6282226 h 6313225"/>
              <a:gd name="connsiteX6" fmla="*/ 5141791 w 6170914"/>
              <a:gd name="connsiteY6" fmla="*/ 6313225 h 6313225"/>
              <a:gd name="connsiteX7" fmla="*/ 1659199 w 6170914"/>
              <a:gd name="connsiteY7" fmla="*/ 6313225 h 6313225"/>
              <a:gd name="connsiteX8" fmla="*/ 1498064 w 6170914"/>
              <a:gd name="connsiteY8" fmla="*/ 6215333 h 6313225"/>
              <a:gd name="connsiteX9" fmla="*/ 0 w 6170914"/>
              <a:gd name="connsiteY9" fmla="*/ 3397813 h 6313225"/>
              <a:gd name="connsiteX10" fmla="*/ 3397813 w 6170914"/>
              <a:gd name="connsiteY10" fmla="*/ 0 h 63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0914" h="6313225">
                <a:moveTo>
                  <a:pt x="3397813" y="0"/>
                </a:moveTo>
                <a:cubicBezTo>
                  <a:pt x="4453378" y="0"/>
                  <a:pt x="5396522" y="481334"/>
                  <a:pt x="6019731" y="1236489"/>
                </a:cubicBezTo>
                <a:lnTo>
                  <a:pt x="6170914" y="1438663"/>
                </a:lnTo>
                <a:lnTo>
                  <a:pt x="6170914" y="5356963"/>
                </a:lnTo>
                <a:lnTo>
                  <a:pt x="6019731" y="5559138"/>
                </a:lnTo>
                <a:cubicBezTo>
                  <a:pt x="5786028" y="5842321"/>
                  <a:pt x="5507333" y="6086998"/>
                  <a:pt x="5194591" y="6282226"/>
                </a:cubicBezTo>
                <a:lnTo>
                  <a:pt x="5141791" y="6313225"/>
                </a:lnTo>
                <a:lnTo>
                  <a:pt x="1659199" y="6313225"/>
                </a:lnTo>
                <a:lnTo>
                  <a:pt x="1498064" y="6215333"/>
                </a:lnTo>
                <a:cubicBezTo>
                  <a:pt x="594240" y="5604721"/>
                  <a:pt x="0" y="4570663"/>
                  <a:pt x="0" y="3397813"/>
                </a:cubicBezTo>
                <a:cubicBezTo>
                  <a:pt x="0" y="1521253"/>
                  <a:pt x="1521253" y="0"/>
                  <a:pt x="339781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Graphic 6" descr="Database">
            <a:extLst>
              <a:ext uri="{FF2B5EF4-FFF2-40B4-BE49-F238E27FC236}">
                <a16:creationId xmlns:a16="http://schemas.microsoft.com/office/drawing/2014/main" id="{A85D6677-8EAA-466E-AF8F-39B5354454C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10424" y="1845770"/>
            <a:ext cx="4333875" cy="4333875"/>
          </a:xfrm>
          <a:prstGeom prst="rect">
            <a:avLst/>
          </a:prstGeom>
        </p:spPr>
      </p:pic>
    </p:spTree>
    <p:extLst>
      <p:ext uri="{BB962C8B-B14F-4D97-AF65-F5344CB8AC3E}">
        <p14:creationId xmlns:p14="http://schemas.microsoft.com/office/powerpoint/2010/main" val="97838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76248C8-0720-48AB-91BA-5F530BB41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2209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DFE6DD1-55F3-2D49-828A-09DF6F44A737}"/>
              </a:ext>
            </a:extLst>
          </p:cNvPr>
          <p:cNvSpPr>
            <a:spLocks noGrp="1"/>
          </p:cNvSpPr>
          <p:nvPr>
            <p:ph type="title"/>
          </p:nvPr>
        </p:nvSpPr>
        <p:spPr>
          <a:xfrm>
            <a:off x="1261871" y="545676"/>
            <a:ext cx="9858383" cy="1325562"/>
          </a:xfrm>
          <a:prstGeom prst="ellipse">
            <a:avLst/>
          </a:prstGeom>
        </p:spPr>
        <p:txBody>
          <a:bodyPr vert="horz" lIns="91440" tIns="45720" rIns="91440" bIns="45720" rtlCol="0">
            <a:normAutofit/>
          </a:bodyPr>
          <a:lstStyle/>
          <a:p>
            <a:r>
              <a:rPr lang="en-US" kern="1200">
                <a:latin typeface="+mj-lt"/>
                <a:ea typeface="+mj-ea"/>
                <a:cs typeface="+mj-cs"/>
              </a:rPr>
              <a:t>Users table</a:t>
            </a:r>
          </a:p>
        </p:txBody>
      </p:sp>
      <p:sp>
        <p:nvSpPr>
          <p:cNvPr id="29" name="Rectangle 28">
            <a:extLst>
              <a:ext uri="{FF2B5EF4-FFF2-40B4-BE49-F238E27FC236}">
                <a16:creationId xmlns:a16="http://schemas.microsoft.com/office/drawing/2014/main" id="{523BEDA7-D0B8-4802-8168-92452653B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 cy="6858000"/>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D2EFF34B-7B1A-4F9D-8CEE-A40962BC7C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63724" y="0"/>
            <a:ext cx="457200" cy="6858000"/>
          </a:xfrm>
          <a:prstGeom prst="rect">
            <a:avLst/>
          </a:prstGeom>
          <a:solidFill>
            <a:schemeClr val="tx1">
              <a:lumMod val="65000"/>
              <a:lumOff val="3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3">
            <a:extLst>
              <a:ext uri="{FF2B5EF4-FFF2-40B4-BE49-F238E27FC236}">
                <a16:creationId xmlns:a16="http://schemas.microsoft.com/office/drawing/2014/main" id="{4911EDD1-1A68-B649-A3F6-F23A3F548896}"/>
              </a:ext>
            </a:extLst>
          </p:cNvPr>
          <p:cNvGraphicFramePr>
            <a:graphicFrameLocks noGrp="1"/>
          </p:cNvGraphicFramePr>
          <p:nvPr>
            <p:ph idx="1"/>
            <p:extLst>
              <p:ext uri="{D42A27DB-BD31-4B8C-83A1-F6EECF244321}">
                <p14:modId xmlns:p14="http://schemas.microsoft.com/office/powerpoint/2010/main" val="2249683100"/>
              </p:ext>
            </p:extLst>
          </p:nvPr>
        </p:nvGraphicFramePr>
        <p:xfrm>
          <a:off x="1287321" y="2509139"/>
          <a:ext cx="6100567" cy="3209310"/>
        </p:xfrm>
        <a:graphic>
          <a:graphicData uri="http://schemas.openxmlformats.org/drawingml/2006/table">
            <a:tbl>
              <a:tblPr firstRow="1" bandRow="1">
                <a:tableStyleId>{8EC20E35-A176-4012-BC5E-935CFFF8708E}</a:tableStyleId>
              </a:tblPr>
              <a:tblGrid>
                <a:gridCol w="2393461">
                  <a:extLst>
                    <a:ext uri="{9D8B030D-6E8A-4147-A177-3AD203B41FA5}">
                      <a16:colId xmlns:a16="http://schemas.microsoft.com/office/drawing/2014/main" val="3078429607"/>
                    </a:ext>
                  </a:extLst>
                </a:gridCol>
                <a:gridCol w="3707106">
                  <a:extLst>
                    <a:ext uri="{9D8B030D-6E8A-4147-A177-3AD203B41FA5}">
                      <a16:colId xmlns:a16="http://schemas.microsoft.com/office/drawing/2014/main" val="239084956"/>
                    </a:ext>
                  </a:extLst>
                </a:gridCol>
              </a:tblGrid>
              <a:tr h="1201850">
                <a:tc>
                  <a:txBody>
                    <a:bodyPr/>
                    <a:lstStyle/>
                    <a:p>
                      <a:r>
                        <a:rPr lang="en-US" sz="4600" dirty="0" err="1"/>
                        <a:t>uuid</a:t>
                      </a:r>
                      <a:endParaRPr lang="en-US" sz="4600" b="1" dirty="0">
                        <a:solidFill>
                          <a:schemeClr val="tx1">
                            <a:lumMod val="75000"/>
                            <a:lumOff val="25000"/>
                          </a:schemeClr>
                        </a:solidFill>
                      </a:endParaRPr>
                    </a:p>
                  </a:txBody>
                  <a:tcPr marL="464234" marR="348175" marT="232117" marB="232117"/>
                </a:tc>
                <a:tc>
                  <a:txBody>
                    <a:bodyPr/>
                    <a:lstStyle/>
                    <a:p>
                      <a:r>
                        <a:rPr lang="en-US" sz="4600" dirty="0"/>
                        <a:t>username</a:t>
                      </a:r>
                      <a:endParaRPr lang="en-US" sz="4600" b="1" dirty="0">
                        <a:solidFill>
                          <a:schemeClr val="tx1">
                            <a:lumMod val="75000"/>
                            <a:lumOff val="25000"/>
                          </a:schemeClr>
                        </a:solidFill>
                      </a:endParaRPr>
                    </a:p>
                  </a:txBody>
                  <a:tcPr marL="464234" marR="348175" marT="232117" marB="232117"/>
                </a:tc>
                <a:extLst>
                  <a:ext uri="{0D108BD9-81ED-4DB2-BD59-A6C34878D82A}">
                    <a16:rowId xmlns:a16="http://schemas.microsoft.com/office/drawing/2014/main" val="1359564483"/>
                  </a:ext>
                </a:extLst>
              </a:tr>
              <a:tr h="1003730">
                <a:tc>
                  <a:txBody>
                    <a:bodyPr/>
                    <a:lstStyle/>
                    <a:p>
                      <a:r>
                        <a:rPr lang="en-US" sz="3300"/>
                        <a:t>1</a:t>
                      </a:r>
                      <a:endParaRPr lang="en-US" sz="3300">
                        <a:solidFill>
                          <a:schemeClr val="tx1">
                            <a:lumMod val="75000"/>
                            <a:lumOff val="25000"/>
                          </a:schemeClr>
                        </a:solidFill>
                      </a:endParaRPr>
                    </a:p>
                  </a:txBody>
                  <a:tcPr marL="464234" marR="348175" marT="232117" marB="232117"/>
                </a:tc>
                <a:tc>
                  <a:txBody>
                    <a:bodyPr/>
                    <a:lstStyle/>
                    <a:p>
                      <a:r>
                        <a:rPr lang="en-US" sz="3300" dirty="0" err="1"/>
                        <a:t>jhondoe</a:t>
                      </a:r>
                      <a:endParaRPr lang="en-US" sz="3300" dirty="0">
                        <a:solidFill>
                          <a:schemeClr val="tx1">
                            <a:lumMod val="75000"/>
                            <a:lumOff val="25000"/>
                          </a:schemeClr>
                        </a:solidFill>
                      </a:endParaRPr>
                    </a:p>
                  </a:txBody>
                  <a:tcPr marL="464234" marR="348175" marT="232117" marB="232117"/>
                </a:tc>
                <a:extLst>
                  <a:ext uri="{0D108BD9-81ED-4DB2-BD59-A6C34878D82A}">
                    <a16:rowId xmlns:a16="http://schemas.microsoft.com/office/drawing/2014/main" val="2269171960"/>
                  </a:ext>
                </a:extLst>
              </a:tr>
              <a:tr h="1003730">
                <a:tc>
                  <a:txBody>
                    <a:bodyPr/>
                    <a:lstStyle/>
                    <a:p>
                      <a:r>
                        <a:rPr lang="en-US" sz="3300"/>
                        <a:t>2</a:t>
                      </a:r>
                      <a:endParaRPr lang="en-US" sz="3300">
                        <a:solidFill>
                          <a:schemeClr val="tx1">
                            <a:lumMod val="75000"/>
                            <a:lumOff val="25000"/>
                          </a:schemeClr>
                        </a:solidFill>
                      </a:endParaRPr>
                    </a:p>
                  </a:txBody>
                  <a:tcPr marL="464234" marR="348175" marT="232117" marB="232117"/>
                </a:tc>
                <a:tc>
                  <a:txBody>
                    <a:bodyPr/>
                    <a:lstStyle/>
                    <a:p>
                      <a:r>
                        <a:rPr lang="en-US" sz="3300" dirty="0" err="1"/>
                        <a:t>jimcarry</a:t>
                      </a:r>
                      <a:endParaRPr lang="en-US" sz="3300" dirty="0">
                        <a:solidFill>
                          <a:schemeClr val="tx1">
                            <a:lumMod val="75000"/>
                            <a:lumOff val="25000"/>
                          </a:schemeClr>
                        </a:solidFill>
                      </a:endParaRPr>
                    </a:p>
                  </a:txBody>
                  <a:tcPr marL="464234" marR="348175" marT="232117" marB="232117"/>
                </a:tc>
                <a:extLst>
                  <a:ext uri="{0D108BD9-81ED-4DB2-BD59-A6C34878D82A}">
                    <a16:rowId xmlns:a16="http://schemas.microsoft.com/office/drawing/2014/main" val="184073141"/>
                  </a:ext>
                </a:extLst>
              </a:tr>
            </a:tbl>
          </a:graphicData>
        </a:graphic>
      </p:graphicFrame>
    </p:spTree>
    <p:extLst>
      <p:ext uri="{BB962C8B-B14F-4D97-AF65-F5344CB8AC3E}">
        <p14:creationId xmlns:p14="http://schemas.microsoft.com/office/powerpoint/2010/main" val="27112672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D3D3974-FBCB-3947-A00B-48A351B0EE0A}"/>
              </a:ext>
            </a:extLst>
          </p:cNvPr>
          <p:cNvSpPr>
            <a:spLocks noGrp="1"/>
          </p:cNvSpPr>
          <p:nvPr>
            <p:ph type="title"/>
          </p:nvPr>
        </p:nvSpPr>
        <p:spPr>
          <a:xfrm>
            <a:off x="526073" y="466578"/>
            <a:ext cx="11139854" cy="930447"/>
          </a:xfrm>
          <a:prstGeom prst="ellipse">
            <a:avLst/>
          </a:prstGeom>
        </p:spPr>
        <p:txBody>
          <a:bodyPr vert="horz" lIns="91440" tIns="45720" rIns="91440" bIns="45720" rtlCol="0" anchor="b">
            <a:normAutofit/>
          </a:bodyPr>
          <a:lstStyle/>
          <a:p>
            <a:pPr algn="ctr"/>
            <a:r>
              <a:rPr lang="en-US" sz="3800" kern="1200">
                <a:solidFill>
                  <a:srgbClr val="FFFFFF"/>
                </a:solidFill>
                <a:latin typeface="+mj-lt"/>
                <a:ea typeface="+mj-ea"/>
                <a:cs typeface="+mj-cs"/>
              </a:rPr>
              <a:t>Posts Table</a:t>
            </a:r>
          </a:p>
        </p:txBody>
      </p:sp>
      <p:cxnSp>
        <p:nvCxnSpPr>
          <p:cNvPr id="24" name="Straight Connector 23">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graphicFrame>
        <p:nvGraphicFramePr>
          <p:cNvPr id="12" name="Content Placeholder 3">
            <a:extLst>
              <a:ext uri="{FF2B5EF4-FFF2-40B4-BE49-F238E27FC236}">
                <a16:creationId xmlns:a16="http://schemas.microsoft.com/office/drawing/2014/main" id="{E526CB50-5A2F-D54E-9EF6-E24D098F3B31}"/>
              </a:ext>
            </a:extLst>
          </p:cNvPr>
          <p:cNvGraphicFramePr>
            <a:graphicFrameLocks/>
          </p:cNvGraphicFramePr>
          <p:nvPr>
            <p:extLst>
              <p:ext uri="{D42A27DB-BD31-4B8C-83A1-F6EECF244321}">
                <p14:modId xmlns:p14="http://schemas.microsoft.com/office/powerpoint/2010/main" val="731547244"/>
              </p:ext>
            </p:extLst>
          </p:nvPr>
        </p:nvGraphicFramePr>
        <p:xfrm>
          <a:off x="320040" y="2831623"/>
          <a:ext cx="11496824" cy="3354216"/>
        </p:xfrm>
        <a:graphic>
          <a:graphicData uri="http://schemas.openxmlformats.org/drawingml/2006/table">
            <a:tbl>
              <a:tblPr firstRow="1" bandRow="1">
                <a:noFill/>
                <a:tableStyleId>{69012ECD-51FC-41F1-AA8D-1B2483CD663E}</a:tableStyleId>
              </a:tblPr>
              <a:tblGrid>
                <a:gridCol w="2288299">
                  <a:extLst>
                    <a:ext uri="{9D8B030D-6E8A-4147-A177-3AD203B41FA5}">
                      <a16:colId xmlns:a16="http://schemas.microsoft.com/office/drawing/2014/main" val="3078429607"/>
                    </a:ext>
                  </a:extLst>
                </a:gridCol>
                <a:gridCol w="3598235">
                  <a:extLst>
                    <a:ext uri="{9D8B030D-6E8A-4147-A177-3AD203B41FA5}">
                      <a16:colId xmlns:a16="http://schemas.microsoft.com/office/drawing/2014/main" val="239084956"/>
                    </a:ext>
                  </a:extLst>
                </a:gridCol>
                <a:gridCol w="2392262">
                  <a:extLst>
                    <a:ext uri="{9D8B030D-6E8A-4147-A177-3AD203B41FA5}">
                      <a16:colId xmlns:a16="http://schemas.microsoft.com/office/drawing/2014/main" val="2472655624"/>
                    </a:ext>
                  </a:extLst>
                </a:gridCol>
                <a:gridCol w="3218028">
                  <a:extLst>
                    <a:ext uri="{9D8B030D-6E8A-4147-A177-3AD203B41FA5}">
                      <a16:colId xmlns:a16="http://schemas.microsoft.com/office/drawing/2014/main" val="2979128101"/>
                    </a:ext>
                  </a:extLst>
                </a:gridCol>
              </a:tblGrid>
              <a:tr h="838554">
                <a:tc>
                  <a:txBody>
                    <a:bodyPr/>
                    <a:lstStyle/>
                    <a:p>
                      <a:r>
                        <a:rPr lang="en-US" sz="2400" b="1">
                          <a:solidFill>
                            <a:srgbClr val="FFFFFF"/>
                          </a:solidFill>
                        </a:rPr>
                        <a:t>uuid</a:t>
                      </a:r>
                    </a:p>
                  </a:txBody>
                  <a:tcPr marL="354166" marR="212500" marT="212500" marB="212500">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chemeClr val="tx1">
                        <a:lumMod val="95000"/>
                        <a:lumOff val="5000"/>
                      </a:schemeClr>
                    </a:solidFill>
                  </a:tcPr>
                </a:tc>
                <a:tc>
                  <a:txBody>
                    <a:bodyPr/>
                    <a:lstStyle/>
                    <a:p>
                      <a:r>
                        <a:rPr lang="en-US" sz="2400" b="1">
                          <a:solidFill>
                            <a:srgbClr val="FFFFFF"/>
                          </a:solidFill>
                        </a:rPr>
                        <a:t>title</a:t>
                      </a:r>
                    </a:p>
                  </a:txBody>
                  <a:tcPr marL="354166" marR="212500" marT="212500" marB="212500">
                    <a:lnL w="38100" cap="flat" cmpd="sng" algn="ctr">
                      <a:solidFill>
                        <a:srgbClr val="FFFFFF"/>
                      </a:solid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chemeClr val="tx1">
                        <a:lumMod val="95000"/>
                        <a:lumOff val="5000"/>
                      </a:schemeClr>
                    </a:solidFill>
                  </a:tcPr>
                </a:tc>
                <a:tc>
                  <a:txBody>
                    <a:bodyPr/>
                    <a:lstStyle/>
                    <a:p>
                      <a:r>
                        <a:rPr lang="en-US" sz="2400" b="1">
                          <a:solidFill>
                            <a:srgbClr val="FFFFFF"/>
                          </a:solidFill>
                        </a:rPr>
                        <a:t>body</a:t>
                      </a:r>
                    </a:p>
                  </a:txBody>
                  <a:tcPr marL="354166" marR="212500" marT="212500" marB="212500">
                    <a:lnL w="38100" cap="flat" cmpd="sng" algn="ctr">
                      <a:solidFill>
                        <a:srgbClr val="FFFFFF"/>
                      </a:solid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chemeClr val="tx1">
                        <a:lumMod val="95000"/>
                        <a:lumOff val="5000"/>
                      </a:schemeClr>
                    </a:solidFill>
                  </a:tcPr>
                </a:tc>
                <a:tc>
                  <a:txBody>
                    <a:bodyPr/>
                    <a:lstStyle/>
                    <a:p>
                      <a:r>
                        <a:rPr lang="en-US" sz="2400" b="1">
                          <a:solidFill>
                            <a:srgbClr val="FFFFFF"/>
                          </a:solidFill>
                        </a:rPr>
                        <a:t>author_id</a:t>
                      </a:r>
                    </a:p>
                  </a:txBody>
                  <a:tcPr marL="354166" marR="212500" marT="212500" marB="212500">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lnB>
                    <a:solidFill>
                      <a:schemeClr val="tx1">
                        <a:lumMod val="95000"/>
                        <a:lumOff val="5000"/>
                      </a:schemeClr>
                    </a:solidFill>
                  </a:tcPr>
                </a:tc>
                <a:extLst>
                  <a:ext uri="{0D108BD9-81ED-4DB2-BD59-A6C34878D82A}">
                    <a16:rowId xmlns:a16="http://schemas.microsoft.com/office/drawing/2014/main" val="1359564483"/>
                  </a:ext>
                </a:extLst>
              </a:tr>
              <a:tr h="838554">
                <a:tc>
                  <a:txBody>
                    <a:bodyPr/>
                    <a:lstStyle/>
                    <a:p>
                      <a:r>
                        <a:rPr lang="en-US" sz="2400">
                          <a:solidFill>
                            <a:schemeClr val="tx1">
                              <a:lumMod val="85000"/>
                              <a:lumOff val="15000"/>
                            </a:schemeClr>
                          </a:solidFill>
                        </a:rPr>
                        <a:t>1</a:t>
                      </a:r>
                    </a:p>
                  </a:txBody>
                  <a:tcPr marL="354166" marR="212500" marT="212500" marB="212500">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2400">
                          <a:solidFill>
                            <a:schemeClr val="tx1">
                              <a:lumMod val="85000"/>
                              <a:lumOff val="15000"/>
                            </a:schemeClr>
                          </a:solidFill>
                        </a:rPr>
                        <a:t>Hello World</a:t>
                      </a:r>
                    </a:p>
                  </a:txBody>
                  <a:tcPr marL="354166" marR="212500" marT="212500" marB="212500">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2400">
                          <a:solidFill>
                            <a:schemeClr val="tx1">
                              <a:lumMod val="85000"/>
                              <a:lumOff val="15000"/>
                            </a:schemeClr>
                          </a:solidFill>
                        </a:rPr>
                        <a:t>…</a:t>
                      </a:r>
                    </a:p>
                  </a:txBody>
                  <a:tcPr marL="354166" marR="212500" marT="212500" marB="212500">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2400">
                          <a:solidFill>
                            <a:schemeClr val="tx1">
                              <a:lumMod val="85000"/>
                              <a:lumOff val="15000"/>
                            </a:schemeClr>
                          </a:solidFill>
                        </a:rPr>
                        <a:t>1</a:t>
                      </a:r>
                    </a:p>
                  </a:txBody>
                  <a:tcPr marL="354166" marR="212500" marT="212500" marB="212500">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val="2269171960"/>
                  </a:ext>
                </a:extLst>
              </a:tr>
              <a:tr h="838554">
                <a:tc>
                  <a:txBody>
                    <a:bodyPr/>
                    <a:lstStyle/>
                    <a:p>
                      <a:r>
                        <a:rPr lang="en-US" sz="2400">
                          <a:solidFill>
                            <a:schemeClr val="tx1">
                              <a:lumMod val="85000"/>
                              <a:lumOff val="15000"/>
                            </a:schemeClr>
                          </a:solidFill>
                        </a:rPr>
                        <a:t>2</a:t>
                      </a:r>
                    </a:p>
                  </a:txBody>
                  <a:tcPr marL="354166" marR="212500" marT="212500" marB="212500">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2400">
                          <a:solidFill>
                            <a:schemeClr val="tx1">
                              <a:lumMod val="85000"/>
                              <a:lumOff val="15000"/>
                            </a:schemeClr>
                          </a:solidFill>
                        </a:rPr>
                        <a:t>Wooow</a:t>
                      </a:r>
                    </a:p>
                  </a:txBody>
                  <a:tcPr marL="354166" marR="212500" marT="212500" marB="212500">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2400">
                          <a:solidFill>
                            <a:schemeClr val="tx1">
                              <a:lumMod val="85000"/>
                              <a:lumOff val="15000"/>
                            </a:schemeClr>
                          </a:solidFill>
                        </a:rPr>
                        <a:t>…</a:t>
                      </a:r>
                    </a:p>
                  </a:txBody>
                  <a:tcPr marL="354166" marR="212500" marT="212500" marB="212500">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2400">
                          <a:solidFill>
                            <a:schemeClr val="tx1">
                              <a:lumMod val="85000"/>
                              <a:lumOff val="15000"/>
                            </a:schemeClr>
                          </a:solidFill>
                        </a:rPr>
                        <a:t>2</a:t>
                      </a:r>
                    </a:p>
                  </a:txBody>
                  <a:tcPr marL="354166" marR="212500" marT="212500" marB="212500">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val="184073141"/>
                  </a:ext>
                </a:extLst>
              </a:tr>
              <a:tr h="838554">
                <a:tc>
                  <a:txBody>
                    <a:bodyPr/>
                    <a:lstStyle/>
                    <a:p>
                      <a:r>
                        <a:rPr lang="en-US" sz="2400">
                          <a:solidFill>
                            <a:schemeClr val="tx1">
                              <a:lumMod val="85000"/>
                              <a:lumOff val="15000"/>
                            </a:schemeClr>
                          </a:solidFill>
                        </a:rPr>
                        <a:t>3</a:t>
                      </a:r>
                    </a:p>
                  </a:txBody>
                  <a:tcPr marL="354166" marR="212500" marT="212500" marB="212500">
                    <a:lnL w="38100" cap="flat" cmpd="sng" algn="ctr">
                      <a:no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14902"/>
                      </a:srgbClr>
                    </a:solidFill>
                  </a:tcPr>
                </a:tc>
                <a:tc>
                  <a:txBody>
                    <a:bodyPr/>
                    <a:lstStyle/>
                    <a:p>
                      <a:r>
                        <a:rPr lang="en-US" sz="2400">
                          <a:solidFill>
                            <a:schemeClr val="tx1">
                              <a:lumMod val="85000"/>
                              <a:lumOff val="15000"/>
                            </a:schemeClr>
                          </a:solidFill>
                        </a:rPr>
                        <a:t>Second post</a:t>
                      </a:r>
                    </a:p>
                  </a:txBody>
                  <a:tcPr marL="354166" marR="212500" marT="212500" marB="212500">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14902"/>
                      </a:srgbClr>
                    </a:solidFill>
                  </a:tcPr>
                </a:tc>
                <a:tc>
                  <a:txBody>
                    <a:bodyPr/>
                    <a:lstStyle/>
                    <a:p>
                      <a:r>
                        <a:rPr lang="en-US" sz="2400">
                          <a:solidFill>
                            <a:schemeClr val="tx1">
                              <a:lumMod val="85000"/>
                              <a:lumOff val="15000"/>
                            </a:schemeClr>
                          </a:solidFill>
                        </a:rPr>
                        <a:t>…</a:t>
                      </a:r>
                    </a:p>
                  </a:txBody>
                  <a:tcPr marL="354166" marR="212500" marT="212500" marB="212500">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14902"/>
                      </a:srgbClr>
                    </a:solidFill>
                  </a:tcPr>
                </a:tc>
                <a:tc>
                  <a:txBody>
                    <a:bodyPr/>
                    <a:lstStyle/>
                    <a:p>
                      <a:r>
                        <a:rPr lang="en-US" sz="2400">
                          <a:solidFill>
                            <a:schemeClr val="tx1">
                              <a:lumMod val="85000"/>
                              <a:lumOff val="15000"/>
                            </a:schemeClr>
                          </a:solidFill>
                        </a:rPr>
                        <a:t>1</a:t>
                      </a:r>
                    </a:p>
                  </a:txBody>
                  <a:tcPr marL="354166" marR="212500" marT="212500" marB="212500">
                    <a:lnL w="38100" cap="flat" cmpd="sng" algn="ctr">
                      <a:solidFill>
                        <a:srgbClr val="FFFFFF"/>
                      </a:solidFill>
                      <a:prstDash val="solid"/>
                    </a:lnL>
                    <a:lnR w="38100" cap="flat" cmpd="sng" algn="ctr">
                      <a:noFill/>
                      <a:prstDash val="solid"/>
                    </a:lnR>
                    <a:lnT w="38100" cap="flat" cmpd="sng" algn="ctr">
                      <a:solidFill>
                        <a:srgbClr val="FFFFFF"/>
                      </a:solidFill>
                      <a:prstDash val="solid"/>
                    </a:lnT>
                    <a:lnB w="12700" cmpd="sng">
                      <a:noFill/>
                      <a:prstDash val="solid"/>
                    </a:lnB>
                    <a:solidFill>
                      <a:srgbClr val="878E8B">
                        <a:alpha val="14902"/>
                      </a:srgbClr>
                    </a:solidFill>
                  </a:tcPr>
                </a:tc>
                <a:extLst>
                  <a:ext uri="{0D108BD9-81ED-4DB2-BD59-A6C34878D82A}">
                    <a16:rowId xmlns:a16="http://schemas.microsoft.com/office/drawing/2014/main" val="4225984087"/>
                  </a:ext>
                </a:extLst>
              </a:tr>
            </a:tbl>
          </a:graphicData>
        </a:graphic>
      </p:graphicFrame>
    </p:spTree>
    <p:extLst>
      <p:ext uri="{BB962C8B-B14F-4D97-AF65-F5344CB8AC3E}">
        <p14:creationId xmlns:p14="http://schemas.microsoft.com/office/powerpoint/2010/main" val="4004286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8C1CF2-F482-254A-8E3C-DF4FDBD79054}"/>
              </a:ext>
            </a:extLst>
          </p:cNvPr>
          <p:cNvSpPr>
            <a:spLocks noGrp="1"/>
          </p:cNvSpPr>
          <p:nvPr>
            <p:ph type="title"/>
          </p:nvPr>
        </p:nvSpPr>
        <p:spPr>
          <a:xfrm>
            <a:off x="546351" y="433545"/>
            <a:ext cx="11139854" cy="930447"/>
          </a:xfrm>
          <a:prstGeom prst="ellipse">
            <a:avLst/>
          </a:prstGeom>
        </p:spPr>
        <p:txBody>
          <a:bodyPr vert="horz" lIns="91440" tIns="45720" rIns="91440" bIns="45720" rtlCol="0" anchor="b">
            <a:normAutofit/>
          </a:bodyPr>
          <a:lstStyle/>
          <a:p>
            <a:pPr algn="ctr"/>
            <a:r>
              <a:rPr lang="en-US" sz="3800" dirty="0">
                <a:solidFill>
                  <a:srgbClr val="FFFFFF"/>
                </a:solidFill>
              </a:rPr>
              <a:t>1 User - &gt;  N Posts</a:t>
            </a:r>
          </a:p>
        </p:txBody>
      </p:sp>
      <p:cxnSp>
        <p:nvCxnSpPr>
          <p:cNvPr id="27" name="Straight Connector 26">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C17CE5A7-2F48-BD49-8270-FA0FDECBA2E2}"/>
              </a:ext>
            </a:extLst>
          </p:cNvPr>
          <p:cNvPicPr>
            <a:picLocks noChangeAspect="1"/>
          </p:cNvPicPr>
          <p:nvPr/>
        </p:nvPicPr>
        <p:blipFill>
          <a:blip r:embed="rId2"/>
          <a:stretch>
            <a:fillRect/>
          </a:stretch>
        </p:blipFill>
        <p:spPr>
          <a:xfrm>
            <a:off x="1060707" y="2426818"/>
            <a:ext cx="3997637" cy="3997637"/>
          </a:xfrm>
          <a:prstGeom prst="rect">
            <a:avLst/>
          </a:prstGeom>
        </p:spPr>
      </p:pic>
      <p:cxnSp>
        <p:nvCxnSpPr>
          <p:cNvPr id="29" name="Straight Connector 28">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4AFF15BD-DBC5-B043-9577-339412563990}"/>
              </a:ext>
            </a:extLst>
          </p:cNvPr>
          <p:cNvPicPr>
            <a:picLocks noChangeAspect="1"/>
          </p:cNvPicPr>
          <p:nvPr/>
        </p:nvPicPr>
        <p:blipFill>
          <a:blip r:embed="rId3"/>
          <a:stretch>
            <a:fillRect/>
          </a:stretch>
        </p:blipFill>
        <p:spPr>
          <a:xfrm>
            <a:off x="8502950" y="2884626"/>
            <a:ext cx="1088747" cy="1088747"/>
          </a:xfrm>
          <a:prstGeom prst="rect">
            <a:avLst/>
          </a:prstGeom>
        </p:spPr>
      </p:pic>
      <p:pic>
        <p:nvPicPr>
          <p:cNvPr id="26" name="Picture 25">
            <a:extLst>
              <a:ext uri="{FF2B5EF4-FFF2-40B4-BE49-F238E27FC236}">
                <a16:creationId xmlns:a16="http://schemas.microsoft.com/office/drawing/2014/main" id="{19392D03-84BA-7247-BEFE-2886BE4FA46A}"/>
              </a:ext>
            </a:extLst>
          </p:cNvPr>
          <p:cNvPicPr>
            <a:picLocks noChangeAspect="1"/>
          </p:cNvPicPr>
          <p:nvPr/>
        </p:nvPicPr>
        <p:blipFill>
          <a:blip r:embed="rId3"/>
          <a:stretch>
            <a:fillRect/>
          </a:stretch>
        </p:blipFill>
        <p:spPr>
          <a:xfrm>
            <a:off x="7174212" y="2884626"/>
            <a:ext cx="1088747" cy="1088747"/>
          </a:xfrm>
          <a:prstGeom prst="rect">
            <a:avLst/>
          </a:prstGeom>
        </p:spPr>
      </p:pic>
      <p:pic>
        <p:nvPicPr>
          <p:cNvPr id="28" name="Picture 27">
            <a:extLst>
              <a:ext uri="{FF2B5EF4-FFF2-40B4-BE49-F238E27FC236}">
                <a16:creationId xmlns:a16="http://schemas.microsoft.com/office/drawing/2014/main" id="{90038002-4B53-B84D-9183-E77894AB35F2}"/>
              </a:ext>
            </a:extLst>
          </p:cNvPr>
          <p:cNvPicPr>
            <a:picLocks noChangeAspect="1"/>
          </p:cNvPicPr>
          <p:nvPr/>
        </p:nvPicPr>
        <p:blipFill>
          <a:blip r:embed="rId3"/>
          <a:stretch>
            <a:fillRect/>
          </a:stretch>
        </p:blipFill>
        <p:spPr>
          <a:xfrm>
            <a:off x="9831688" y="2884625"/>
            <a:ext cx="1088747" cy="1088747"/>
          </a:xfrm>
          <a:prstGeom prst="rect">
            <a:avLst/>
          </a:prstGeom>
        </p:spPr>
      </p:pic>
      <p:pic>
        <p:nvPicPr>
          <p:cNvPr id="30" name="Picture 29">
            <a:extLst>
              <a:ext uri="{FF2B5EF4-FFF2-40B4-BE49-F238E27FC236}">
                <a16:creationId xmlns:a16="http://schemas.microsoft.com/office/drawing/2014/main" id="{BEF87D8D-5955-054D-87DA-AFE6CDF0D548}"/>
              </a:ext>
            </a:extLst>
          </p:cNvPr>
          <p:cNvPicPr>
            <a:picLocks noChangeAspect="1"/>
          </p:cNvPicPr>
          <p:nvPr/>
        </p:nvPicPr>
        <p:blipFill>
          <a:blip r:embed="rId3"/>
          <a:stretch>
            <a:fillRect/>
          </a:stretch>
        </p:blipFill>
        <p:spPr>
          <a:xfrm>
            <a:off x="7174211" y="4425636"/>
            <a:ext cx="1088747" cy="1088747"/>
          </a:xfrm>
          <a:prstGeom prst="rect">
            <a:avLst/>
          </a:prstGeom>
        </p:spPr>
      </p:pic>
      <p:pic>
        <p:nvPicPr>
          <p:cNvPr id="31" name="Picture 30">
            <a:extLst>
              <a:ext uri="{FF2B5EF4-FFF2-40B4-BE49-F238E27FC236}">
                <a16:creationId xmlns:a16="http://schemas.microsoft.com/office/drawing/2014/main" id="{04CA04DE-4AFC-B449-993F-3D26BC88AD92}"/>
              </a:ext>
            </a:extLst>
          </p:cNvPr>
          <p:cNvPicPr>
            <a:picLocks noChangeAspect="1"/>
          </p:cNvPicPr>
          <p:nvPr/>
        </p:nvPicPr>
        <p:blipFill>
          <a:blip r:embed="rId3"/>
          <a:stretch>
            <a:fillRect/>
          </a:stretch>
        </p:blipFill>
        <p:spPr>
          <a:xfrm>
            <a:off x="8502949" y="4425636"/>
            <a:ext cx="1088747" cy="1088747"/>
          </a:xfrm>
          <a:prstGeom prst="rect">
            <a:avLst/>
          </a:prstGeom>
        </p:spPr>
      </p:pic>
      <p:pic>
        <p:nvPicPr>
          <p:cNvPr id="32" name="Picture 31">
            <a:extLst>
              <a:ext uri="{FF2B5EF4-FFF2-40B4-BE49-F238E27FC236}">
                <a16:creationId xmlns:a16="http://schemas.microsoft.com/office/drawing/2014/main" id="{65BA2D43-A626-E142-A4D4-26BB08465A79}"/>
              </a:ext>
            </a:extLst>
          </p:cNvPr>
          <p:cNvPicPr>
            <a:picLocks noChangeAspect="1"/>
          </p:cNvPicPr>
          <p:nvPr/>
        </p:nvPicPr>
        <p:blipFill>
          <a:blip r:embed="rId3"/>
          <a:stretch>
            <a:fillRect/>
          </a:stretch>
        </p:blipFill>
        <p:spPr>
          <a:xfrm>
            <a:off x="9831687" y="4425635"/>
            <a:ext cx="1088747" cy="1088747"/>
          </a:xfrm>
          <a:prstGeom prst="rect">
            <a:avLst/>
          </a:prstGeom>
        </p:spPr>
      </p:pic>
    </p:spTree>
    <p:extLst>
      <p:ext uri="{BB962C8B-B14F-4D97-AF65-F5344CB8AC3E}">
        <p14:creationId xmlns:p14="http://schemas.microsoft.com/office/powerpoint/2010/main" val="30846890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8C1CF2-F482-254A-8E3C-DF4FDBD79054}"/>
              </a:ext>
            </a:extLst>
          </p:cNvPr>
          <p:cNvSpPr>
            <a:spLocks noGrp="1"/>
          </p:cNvSpPr>
          <p:nvPr>
            <p:ph type="title"/>
          </p:nvPr>
        </p:nvSpPr>
        <p:spPr>
          <a:xfrm>
            <a:off x="546351" y="433545"/>
            <a:ext cx="11139854" cy="930447"/>
          </a:xfrm>
          <a:prstGeom prst="ellipse">
            <a:avLst/>
          </a:prstGeom>
        </p:spPr>
        <p:txBody>
          <a:bodyPr vert="horz" lIns="91440" tIns="45720" rIns="91440" bIns="45720" rtlCol="0" anchor="b">
            <a:normAutofit/>
          </a:bodyPr>
          <a:lstStyle/>
          <a:p>
            <a:pPr algn="ctr"/>
            <a:r>
              <a:rPr lang="en-US" sz="3800" dirty="0">
                <a:solidFill>
                  <a:srgbClr val="FFFFFF"/>
                </a:solidFill>
              </a:rPr>
              <a:t>1 Post -&gt; 1 User</a:t>
            </a:r>
          </a:p>
        </p:txBody>
      </p:sp>
      <p:cxnSp>
        <p:nvCxnSpPr>
          <p:cNvPr id="35" name="Straight Connector 34">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C17CE5A7-2F48-BD49-8270-FA0FDECBA2E2}"/>
              </a:ext>
            </a:extLst>
          </p:cNvPr>
          <p:cNvPicPr>
            <a:picLocks noChangeAspect="1"/>
          </p:cNvPicPr>
          <p:nvPr/>
        </p:nvPicPr>
        <p:blipFill>
          <a:blip r:embed="rId2"/>
          <a:stretch>
            <a:fillRect/>
          </a:stretch>
        </p:blipFill>
        <p:spPr>
          <a:xfrm>
            <a:off x="7174212" y="2426818"/>
            <a:ext cx="3997637" cy="3997637"/>
          </a:xfrm>
          <a:prstGeom prst="rect">
            <a:avLst/>
          </a:prstGeom>
        </p:spPr>
      </p:pic>
      <p:cxnSp>
        <p:nvCxnSpPr>
          <p:cNvPr id="37" name="Straight Connector 36">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28" name="Picture 27">
            <a:extLst>
              <a:ext uri="{FF2B5EF4-FFF2-40B4-BE49-F238E27FC236}">
                <a16:creationId xmlns:a16="http://schemas.microsoft.com/office/drawing/2014/main" id="{90038002-4B53-B84D-9183-E77894AB35F2}"/>
              </a:ext>
            </a:extLst>
          </p:cNvPr>
          <p:cNvPicPr>
            <a:picLocks noChangeAspect="1"/>
          </p:cNvPicPr>
          <p:nvPr/>
        </p:nvPicPr>
        <p:blipFill>
          <a:blip r:embed="rId3"/>
          <a:stretch>
            <a:fillRect/>
          </a:stretch>
        </p:blipFill>
        <p:spPr>
          <a:xfrm>
            <a:off x="1060708" y="2426818"/>
            <a:ext cx="3997637" cy="3997637"/>
          </a:xfrm>
          <a:prstGeom prst="rect">
            <a:avLst/>
          </a:prstGeom>
        </p:spPr>
      </p:pic>
    </p:spTree>
    <p:extLst>
      <p:ext uri="{BB962C8B-B14F-4D97-AF65-F5344CB8AC3E}">
        <p14:creationId xmlns:p14="http://schemas.microsoft.com/office/powerpoint/2010/main" val="192327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FE1F42-A43D-004B-B531-F2B8E38A4C0E}"/>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GraphQL query (all Posts)</a:t>
            </a:r>
          </a:p>
        </p:txBody>
      </p:sp>
      <p:pic>
        <p:nvPicPr>
          <p:cNvPr id="17" name="Picture 16">
            <a:extLst>
              <a:ext uri="{FF2B5EF4-FFF2-40B4-BE49-F238E27FC236}">
                <a16:creationId xmlns:a16="http://schemas.microsoft.com/office/drawing/2014/main" id="{A63798F7-F8FD-DB49-BBB2-CDE1CAD7C509}"/>
              </a:ext>
            </a:extLst>
          </p:cNvPr>
          <p:cNvPicPr>
            <a:picLocks noChangeAspect="1"/>
          </p:cNvPicPr>
          <p:nvPr/>
        </p:nvPicPr>
        <p:blipFill>
          <a:blip r:embed="rId2"/>
          <a:stretch>
            <a:fillRect/>
          </a:stretch>
        </p:blipFill>
        <p:spPr>
          <a:xfrm>
            <a:off x="737222" y="1675227"/>
            <a:ext cx="10717555" cy="4394199"/>
          </a:xfrm>
          <a:prstGeom prst="rect">
            <a:avLst/>
          </a:prstGeom>
        </p:spPr>
      </p:pic>
    </p:spTree>
    <p:extLst>
      <p:ext uri="{BB962C8B-B14F-4D97-AF65-F5344CB8AC3E}">
        <p14:creationId xmlns:p14="http://schemas.microsoft.com/office/powerpoint/2010/main" val="14828586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341</TotalTime>
  <Words>206</Words>
  <Application>Microsoft Macintosh PowerPoint</Application>
  <PresentationFormat>Widescreen</PresentationFormat>
  <Paragraphs>60</Paragraphs>
  <Slides>19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Graph-QL </vt:lpstr>
      <vt:lpstr>Resource Exhaustion (DoS)</vt:lpstr>
      <vt:lpstr>What’s on our app</vt:lpstr>
      <vt:lpstr>Architecture</vt:lpstr>
      <vt:lpstr>Users table</vt:lpstr>
      <vt:lpstr>Posts Table</vt:lpstr>
      <vt:lpstr>1 User - &gt;  N Posts</vt:lpstr>
      <vt:lpstr>1 Post -&gt; 1 User</vt:lpstr>
      <vt:lpstr>GraphQL query (all Posts)</vt:lpstr>
      <vt:lpstr>Response (all Posts)</vt:lpstr>
      <vt:lpstr>What can go wrong? </vt:lpstr>
      <vt:lpstr>DEMO</vt:lpstr>
      <vt:lpstr>Let’s fix it</vt:lpstr>
      <vt:lpstr>Fix 1: Limit the Maximum Query Depth </vt:lpstr>
      <vt:lpstr>Limit Maximum Query Depth</vt:lpstr>
      <vt:lpstr>Fix 2: Calculate Query Complexity </vt:lpstr>
      <vt:lpstr>Calculate Query Complexity</vt:lpstr>
      <vt:lpstr>Fix 3: Throttling Based on Server Time</vt:lpstr>
      <vt:lpstr>Audit your query before production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Graph-QL </dc:title>
  <dc:creator>Cioccia, D. (Davide)</dc:creator>
  <cp:lastModifiedBy>Cioccia, D. (Davide)</cp:lastModifiedBy>
  <cp:revision>3</cp:revision>
  <dcterms:created xsi:type="dcterms:W3CDTF">2019-08-14T09:53:48Z</dcterms:created>
  <dcterms:modified xsi:type="dcterms:W3CDTF">2019-08-14T15:35:42Z</dcterms:modified>
</cp:coreProperties>
</file>